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259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1" r:id="rId30"/>
    <p:sldId id="310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4" r:id="rId43"/>
    <p:sldId id="323" r:id="rId44"/>
    <p:sldId id="327" r:id="rId45"/>
    <p:sldId id="325" r:id="rId46"/>
    <p:sldId id="326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6" r:id="rId55"/>
    <p:sldId id="335" r:id="rId56"/>
    <p:sldId id="337" r:id="rId57"/>
    <p:sldId id="338" r:id="rId58"/>
    <p:sldId id="339" r:id="rId59"/>
    <p:sldId id="340" r:id="rId60"/>
    <p:sldId id="342" r:id="rId61"/>
    <p:sldId id="341" r:id="rId62"/>
    <p:sldId id="343" r:id="rId63"/>
    <p:sldId id="344" r:id="rId64"/>
    <p:sldId id="345" r:id="rId65"/>
    <p:sldId id="346" r:id="rId66"/>
    <p:sldId id="347" r:id="rId67"/>
    <p:sldId id="348" r:id="rId68"/>
    <p:sldId id="349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9" autoAdjust="0"/>
    <p:restoredTop sz="75574" autoAdjust="0"/>
  </p:normalViewPr>
  <p:slideViewPr>
    <p:cSldViewPr snapToGrid="0">
      <p:cViewPr varScale="1">
        <p:scale>
          <a:sx n="71" d="100"/>
          <a:sy n="71" d="100"/>
        </p:scale>
        <p:origin x="-236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A14F0-C985-4D6F-B191-DFC893BEA98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A0223-F94A-48CA-904B-1F08C091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11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022BD-9DAB-403A-962F-DFEBB6319D59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48F28-73F4-49C8-B020-6AC149E90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7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5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25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61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16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35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22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57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41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69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83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5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07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25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43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95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50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51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12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74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18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18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6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85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83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2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76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26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306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993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757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0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4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8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293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718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974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947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314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657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826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106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515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4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05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400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057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320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4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9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49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27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1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1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9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2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8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2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3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0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7AE2-ADF8-4012-ACEE-31A9DA98A41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4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911" y="94889"/>
            <a:ext cx="562575" cy="6587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156" r="31113" b="61532"/>
          <a:stretch/>
        </p:blipFill>
        <p:spPr bwMode="auto">
          <a:xfrm>
            <a:off x="784225" y="124142"/>
            <a:ext cx="7033896" cy="3442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0904" y="3788614"/>
            <a:ext cx="110724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Papyrus" panose="03070502060502030205" pitchFamily="66" charset="0"/>
              </a:rPr>
              <a:t>P</a:t>
            </a:r>
            <a:r>
              <a:rPr lang="en-US" sz="5500" b="1" dirty="0" smtClean="0">
                <a:latin typeface="Papyrus" panose="03070502060502030205" pitchFamily="66" charset="0"/>
              </a:rPr>
              <a:t>ERSONAL</a:t>
            </a:r>
            <a:r>
              <a:rPr lang="en-US" sz="7000" b="1" dirty="0" smtClean="0">
                <a:latin typeface="Papyrus" panose="03070502060502030205" pitchFamily="66" charset="0"/>
              </a:rPr>
              <a:t> </a:t>
            </a:r>
            <a:r>
              <a:rPr lang="en-US" sz="8800" b="1" dirty="0" smtClean="0">
                <a:latin typeface="Papyrus" panose="03070502060502030205" pitchFamily="66" charset="0"/>
              </a:rPr>
              <a:t>A</a:t>
            </a:r>
            <a:r>
              <a:rPr lang="en-US" sz="5500" b="1" dirty="0" smtClean="0">
                <a:latin typeface="Papyrus" panose="03070502060502030205" pitchFamily="66" charset="0"/>
              </a:rPr>
              <a:t>CTION</a:t>
            </a:r>
            <a:r>
              <a:rPr lang="en-US" sz="7000" b="1" dirty="0" smtClean="0">
                <a:latin typeface="Papyrus" panose="03070502060502030205" pitchFamily="66" charset="0"/>
              </a:rPr>
              <a:t> </a:t>
            </a:r>
          </a:p>
          <a:p>
            <a:pPr algn="ctr"/>
            <a:r>
              <a:rPr lang="en-US" sz="8800" b="1" dirty="0" smtClean="0">
                <a:latin typeface="Papyrus" panose="03070502060502030205" pitchFamily="66" charset="0"/>
              </a:rPr>
              <a:t>P</a:t>
            </a:r>
            <a:r>
              <a:rPr lang="en-US" sz="5500" b="1" dirty="0" smtClean="0">
                <a:latin typeface="Papyrus" panose="03070502060502030205" pitchFamily="66" charset="0"/>
              </a:rPr>
              <a:t>LAN</a:t>
            </a:r>
            <a:endParaRPr lang="en-US" sz="5500" b="1" dirty="0">
              <a:latin typeface="Papyrus" panose="03070502060502030205" pitchFamily="66" charset="0"/>
            </a:endParaRPr>
          </a:p>
        </p:txBody>
      </p:sp>
      <p:pic>
        <p:nvPicPr>
          <p:cNvPr id="14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609" y="60245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17606" y="6666993"/>
            <a:ext cx="11845793" cy="15240"/>
          </a:xfrm>
          <a:prstGeom prst="lin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38112" r="65895" b="16448"/>
          <a:stretch/>
        </p:blipFill>
        <p:spPr bwMode="auto">
          <a:xfrm>
            <a:off x="7875140" y="94888"/>
            <a:ext cx="4088259" cy="3471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117606" y="94888"/>
            <a:ext cx="118457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List some obvious skills you have to develop to succeed as a foreman: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7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Identify top areas that your crew and the contractor rely on you for: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8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What are the “values blueprints” that can assist you in building your career and relationships?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9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How would you identify the ultimate foundation of a professional foreman?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10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What is one of the most influential and visible ways employees on the jobsite learn?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10347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TWO: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Professionalism, Safety, Integrity and Quality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mandatory core competencies for a top foreman: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of the first steps you should take in creating your foundation of being a Professional Construction Leader?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two career paths have the ability to represent who you are as a foreman?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steps you can take in order to change your thought process from blue-collar to a true Professional Construction Leader: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1452238"/>
            <a:ext cx="10500361" cy="4772795"/>
          </a:xfrm>
        </p:spPr>
        <p:txBody>
          <a:bodyPr>
            <a:normAutofit/>
          </a:bodyPr>
          <a:lstStyle/>
          <a:p>
            <a:r>
              <a:rPr lang="en-US" dirty="0" smtClean="0"/>
              <a:t>CHAPTER 1: The Ten Faces of the Fearless Foreman</a:t>
            </a:r>
          </a:p>
          <a:p>
            <a:r>
              <a:rPr lang="en-US" dirty="0" smtClean="0"/>
              <a:t>CHAPTER 2: Professionalism, Safety, Integrity, and Quality</a:t>
            </a:r>
          </a:p>
          <a:p>
            <a:r>
              <a:rPr lang="en-US" dirty="0" smtClean="0"/>
              <a:t>CHAPTER 3: Effective Communication for Loyalty and Results</a:t>
            </a:r>
          </a:p>
          <a:p>
            <a:r>
              <a:rPr lang="en-US" dirty="0" smtClean="0"/>
              <a:t>CHAPTER 4: Improving Motivation and Performance</a:t>
            </a:r>
          </a:p>
          <a:p>
            <a:r>
              <a:rPr lang="en-US" dirty="0" smtClean="0"/>
              <a:t>CHAPTER 5: Teaching, Coaching, and Discipline for Accountability</a:t>
            </a:r>
          </a:p>
          <a:p>
            <a:r>
              <a:rPr lang="en-US" dirty="0" smtClean="0"/>
              <a:t>CHAPTER 6: Goal Setting for Production and Profit</a:t>
            </a:r>
          </a:p>
          <a:p>
            <a:r>
              <a:rPr lang="en-US" dirty="0" smtClean="0"/>
              <a:t>CHAPTER 7: Building Teams and Relationships</a:t>
            </a:r>
          </a:p>
          <a:p>
            <a:r>
              <a:rPr lang="en-US" dirty="0" smtClean="0"/>
              <a:t>CHAPTER 8:  Mentoring and Knowledge Transfer</a:t>
            </a:r>
          </a:p>
          <a:p>
            <a:r>
              <a:rPr lang="en-US" dirty="0" smtClean="0"/>
              <a:t>T</a:t>
            </a:r>
            <a:r>
              <a:rPr lang="en-US" sz="2400" dirty="0" smtClean="0"/>
              <a:t>HE</a:t>
            </a:r>
            <a:r>
              <a:rPr lang="en-US" dirty="0" smtClean="0"/>
              <a:t> F</a:t>
            </a:r>
            <a:r>
              <a:rPr lang="en-US" sz="2400" dirty="0" smtClean="0"/>
              <a:t>IVE</a:t>
            </a:r>
            <a:r>
              <a:rPr lang="en-US" dirty="0" smtClean="0"/>
              <a:t> M</a:t>
            </a:r>
            <a:r>
              <a:rPr lang="en-US" sz="2400" dirty="0" smtClean="0"/>
              <a:t>INUTE</a:t>
            </a:r>
            <a:r>
              <a:rPr lang="en-US" dirty="0" smtClean="0"/>
              <a:t> F</a:t>
            </a:r>
            <a:r>
              <a:rPr lang="en-US" sz="2400" dirty="0" smtClean="0"/>
              <a:t>OREMAN</a:t>
            </a:r>
            <a:r>
              <a:rPr lang="en-US" dirty="0" smtClean="0"/>
              <a:t> – W</a:t>
            </a:r>
            <a:r>
              <a:rPr lang="en-US" sz="2400" dirty="0" smtClean="0"/>
              <a:t>rap</a:t>
            </a:r>
            <a:r>
              <a:rPr lang="en-US" dirty="0" smtClean="0"/>
              <a:t> U</a:t>
            </a:r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Table of Contents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9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For your own reference: What does a successful foreman resemble?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Identify some areas that may change when you begin presenting yourself as a leader: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</a:t>
            </a:r>
            <a:r>
              <a:rPr lang="en-US" sz="6600" b="1" dirty="0">
                <a:latin typeface="Papyrus" panose="03070502060502030205" pitchFamily="66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of the most expensive unanticipated costs associated with almost any construction project?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7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of the biggest stress factors a foreman is faced with when completing a job?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8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Who does the ultimate liability of a bad construction project fall on? </a:t>
            </a:r>
          </a:p>
          <a:p>
            <a:pPr>
              <a:buFont typeface="Webdings" panose="05030102010509060703" pitchFamily="18" charset="2"/>
              <a:buChar char="1"/>
            </a:pPr>
            <a:r>
              <a:rPr lang="en-US" sz="3600" dirty="0" smtClean="0">
                <a:latin typeface="Century Schoolbook" panose="02040604050505020304" pitchFamily="18" charset="0"/>
                <a:sym typeface="Webdings" panose="05030102010509060703" pitchFamily="18" charset="2"/>
              </a:rPr>
              <a:t> Owner</a:t>
            </a:r>
          </a:p>
          <a:p>
            <a:pPr>
              <a:buFont typeface="Webdings" panose="05030102010509060703" pitchFamily="18" charset="2"/>
              <a:buChar char="1"/>
            </a:pPr>
            <a:r>
              <a:rPr lang="en-US" sz="3600" dirty="0">
                <a:latin typeface="Century Schoolbook" panose="02040604050505020304" pitchFamily="18" charset="0"/>
                <a:sym typeface="Webdings" panose="05030102010509060703" pitchFamily="18" charset="2"/>
              </a:rPr>
              <a:t> </a:t>
            </a:r>
            <a:r>
              <a:rPr lang="en-US" sz="3600" dirty="0" smtClean="0">
                <a:latin typeface="Century Schoolbook" panose="02040604050505020304" pitchFamily="18" charset="0"/>
                <a:sym typeface="Webdings" panose="05030102010509060703" pitchFamily="18" charset="2"/>
              </a:rPr>
              <a:t>Contractor</a:t>
            </a:r>
          </a:p>
          <a:p>
            <a:pPr>
              <a:buFont typeface="Webdings" panose="05030102010509060703" pitchFamily="18" charset="2"/>
              <a:buChar char="1"/>
            </a:pPr>
            <a:r>
              <a:rPr lang="en-US" sz="3600" dirty="0">
                <a:latin typeface="Century Schoolbook" panose="02040604050505020304" pitchFamily="18" charset="0"/>
                <a:sym typeface="Webdings" panose="05030102010509060703" pitchFamily="18" charset="2"/>
              </a:rPr>
              <a:t> </a:t>
            </a:r>
            <a:r>
              <a:rPr lang="en-US" sz="3600" dirty="0" smtClean="0">
                <a:latin typeface="Century Schoolbook" panose="02040604050505020304" pitchFamily="18" charset="0"/>
                <a:sym typeface="Webdings" panose="05030102010509060703" pitchFamily="18" charset="2"/>
              </a:rPr>
              <a:t>Subcontractor</a:t>
            </a:r>
          </a:p>
          <a:p>
            <a:pPr>
              <a:buFont typeface="Webdings" panose="05030102010509060703" pitchFamily="18" charset="2"/>
              <a:buChar char="1"/>
            </a:pPr>
            <a:r>
              <a:rPr lang="en-US" sz="3600" dirty="0">
                <a:latin typeface="Century Schoolbook" panose="02040604050505020304" pitchFamily="18" charset="0"/>
                <a:sym typeface="Webdings" panose="05030102010509060703" pitchFamily="18" charset="2"/>
              </a:rPr>
              <a:t> </a:t>
            </a:r>
            <a:r>
              <a:rPr lang="en-US" sz="3600" dirty="0" smtClean="0">
                <a:latin typeface="Century Schoolbook" panose="02040604050505020304" pitchFamily="18" charset="0"/>
                <a:sym typeface="Webdings" panose="05030102010509060703" pitchFamily="18" charset="2"/>
              </a:rPr>
              <a:t>Workers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</a:t>
            </a:r>
            <a:r>
              <a:rPr lang="en-US" sz="6600" b="1" dirty="0">
                <a:latin typeface="Papyrus" panose="03070502060502030205" pitchFamily="66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of the most important and significant relationships you will have during a project?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10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Where does positive change come from if not by leaning on traditions and legacy?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areas where innovation on a job may be improved: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tools that can help you survive on the job when it comes to documentation: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1447800"/>
            <a:ext cx="10972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THREE: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Effective Communication for Loyalty and Results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10347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ONE: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The Ten Faces of the Fearless Foreman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Write down one of the most effective ways to interact with your crew: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3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Think of one thing that can dictate performance: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</a:t>
            </a:r>
            <a:r>
              <a:rPr lang="en-US" sz="6600" b="1" dirty="0">
                <a:latin typeface="Papyrus" panose="03070502060502030205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3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are the additional blueprints for providing clear direction?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3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critical tool you should have in your communications toolbox?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3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steps should you take to accept responsibility when you are wrong?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3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the one largest payoff you will receive from </a:t>
            </a:r>
            <a:r>
              <a:rPr lang="en-US" sz="3600" dirty="0" smtClean="0">
                <a:latin typeface="Century Schoolbook" panose="02040604050505020304" pitchFamily="18" charset="0"/>
              </a:rPr>
              <a:t>your crew</a:t>
            </a:r>
            <a:r>
              <a:rPr lang="en-US" sz="3600" dirty="0" smtClean="0">
                <a:latin typeface="Century Schoolbook" panose="02040604050505020304" pitchFamily="18" charset="0"/>
              </a:rPr>
              <a:t>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6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3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1447800"/>
            <a:ext cx="10972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FOUR: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Improving Motivation &amp; Performance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the top three reasons for employee underachievement: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4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are the top motivators used in the workplace?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4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tips on how to motivate your crew: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4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the purpose of a professional construction leader?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9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In order to get your crew to perform at a higher level and own the outcome </a:t>
            </a:r>
            <a:r>
              <a:rPr lang="en-US" sz="3600" dirty="0" smtClean="0">
                <a:latin typeface="Century Schoolbook" panose="02040604050505020304" pitchFamily="18" charset="0"/>
              </a:rPr>
              <a:t>what</a:t>
            </a:r>
            <a:r>
              <a:rPr lang="en-US" sz="3600" dirty="0" smtClean="0">
                <a:latin typeface="Century Schoolbook" panose="02040604050505020304" pitchFamily="18" charset="0"/>
              </a:rPr>
              <a:t> </a:t>
            </a:r>
            <a:r>
              <a:rPr lang="en-US" sz="3600" dirty="0" smtClean="0">
                <a:latin typeface="Century Schoolbook" panose="02040604050505020304" pitchFamily="18" charset="0"/>
              </a:rPr>
              <a:t>is something you </a:t>
            </a:r>
            <a:r>
              <a:rPr lang="en-US" sz="3600" dirty="0" smtClean="0">
                <a:latin typeface="Century Schoolbook" panose="02040604050505020304" pitchFamily="18" charset="0"/>
              </a:rPr>
              <a:t>must </a:t>
            </a:r>
            <a:r>
              <a:rPr lang="en-US" sz="3600" dirty="0" smtClean="0">
                <a:latin typeface="Century Schoolbook" panose="02040604050505020304" pitchFamily="18" charset="0"/>
              </a:rPr>
              <a:t>share regularly?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4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How do you give your employees the ability to act in a proactive way without getting their heads chopped off by you, the boss?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4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" y="1249680"/>
            <a:ext cx="11003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FIVE: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Teaching, Coaching &amp; Discipline for Accountability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Identify a stepping stone that can be used to improve performance: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5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Whose responsibility is it to provide warnings to your crew?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5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Identify examples of how your own failures can make you a better leader: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5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thing you should do when you are faced with a decision that you want to delay?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5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" y="1447800"/>
            <a:ext cx="11353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SIX: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Goal Setting for Production &amp; Profit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Do you set realistic goals and communicate them effectively to your crew? </a:t>
            </a:r>
          </a:p>
          <a:p>
            <a:pPr marL="0" indent="0">
              <a:buNone/>
            </a:pPr>
            <a:endParaRPr lang="en-US" sz="3600" dirty="0">
              <a:latin typeface="Century Schoolbook" panose="02040604050505020304" pitchFamily="18" charset="0"/>
            </a:endParaRPr>
          </a:p>
          <a:p>
            <a:pPr>
              <a:buFont typeface="Webdings" panose="05030102010509060703" pitchFamily="18" charset="2"/>
              <a:buChar char="1"/>
            </a:pPr>
            <a:r>
              <a:rPr lang="en-US" sz="3600" dirty="0" smtClean="0">
                <a:latin typeface="Century Schoolbook" panose="02040604050505020304" pitchFamily="18" charset="0"/>
                <a:sym typeface="Webdings" panose="05030102010509060703" pitchFamily="18" charset="2"/>
              </a:rPr>
              <a:t>Yes, Why?</a:t>
            </a:r>
          </a:p>
          <a:p>
            <a:pPr>
              <a:buFont typeface="Webdings" panose="05030102010509060703" pitchFamily="18" charset="2"/>
              <a:buChar char="1"/>
            </a:pPr>
            <a:r>
              <a:rPr lang="en-US" sz="3600" dirty="0">
                <a:latin typeface="Century Schoolbook" panose="02040604050505020304" pitchFamily="18" charset="0"/>
                <a:sym typeface="Webdings" panose="05030102010509060703" pitchFamily="18" charset="2"/>
              </a:rPr>
              <a:t> </a:t>
            </a:r>
            <a:r>
              <a:rPr lang="en-US" sz="3600" dirty="0" smtClean="0">
                <a:latin typeface="Century Schoolbook" panose="02040604050505020304" pitchFamily="18" charset="0"/>
                <a:sym typeface="Webdings" panose="05030102010509060703" pitchFamily="18" charset="2"/>
              </a:rPr>
              <a:t>No, Why Not?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6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two basic leadership concepts impact an individual’s performance?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6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What two significant things are more important than the work and the money? 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key elements should you keep in mind when creating goals for your crew?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6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goal-setting mechanics should you keep in mind when setting goals?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6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the easiest way to kill motivation?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6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production goals for your crew that might improve performance: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6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6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" y="1447800"/>
            <a:ext cx="11353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SEVEN: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Building Teams </a:t>
            </a:r>
            <a:r>
              <a:rPr lang="en-US" sz="7200" smtClean="0">
                <a:latin typeface="Papyrus" panose="03070502060502030205" pitchFamily="66" charset="0"/>
              </a:rPr>
              <a:t>&amp; </a:t>
            </a:r>
            <a:r>
              <a:rPr lang="en-US" sz="7200" smtClean="0">
                <a:latin typeface="Papyrus" panose="03070502060502030205" pitchFamily="66" charset="0"/>
              </a:rPr>
              <a:t>Relationships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Your job as a leader is to create an ___________ that fosters cooperation, connection, and support.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7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qualities that a trustworthy team leader should have: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7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qualities your winning team needs to develop: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7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specific skill must you possess in order to deal with conflict on your crew?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7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How can promoting positive change affect your crew?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7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What is perhaps the most important part of being a construction leader? 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" y="1447800"/>
            <a:ext cx="11353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EIGHT: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Mentoring &amp; Knowledge Transfer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one role, as a foreman, has the ability to impact most of our personal and professional lives?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8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Why is mentoring at risk in our industry, and who does it affect?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8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of the benefits you can receive from a mentor: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8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of the last contributions a leader provides to his team, organization, and industry?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8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has been identified as the tradition of passing down information from those with the most experience to those on their way up?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8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" y="254508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WRAP UP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After reading The Five Minute Foreman – what are some of the changes you will be making in your career and with your crew?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pyrus" panose="03070502060502030205" pitchFamily="66" charset="0"/>
              </a:rPr>
              <a:t>THE FIVE MINUTE FOREMAN -</a:t>
            </a:r>
            <a:r>
              <a:rPr lang="en-US" sz="6600" b="1" dirty="0" smtClean="0">
                <a:latin typeface="Papyrus" panose="03070502060502030205" pitchFamily="66" charset="0"/>
              </a:rPr>
              <a:t> Wrap Up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8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" y="2545080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Papyrus" panose="03070502060502030205" pitchFamily="66" charset="0"/>
              </a:rPr>
              <a:t>Thank You!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When you compromise safety, what do you also compromise?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1"/>
            <a:ext cx="10500361" cy="108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What is the estimated dollar volume you will manage in a thirty year career? 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2183" y="3596640"/>
            <a:ext cx="10869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Annual Volume Managed: $ </a:t>
            </a:r>
            <a:r>
              <a:rPr lang="en-US" sz="3200" dirty="0" smtClean="0">
                <a:latin typeface="Century Schoolbook" panose="02040604050505020304" pitchFamily="18" charset="0"/>
              </a:rPr>
              <a:t>______ </a:t>
            </a:r>
            <a:r>
              <a:rPr lang="en-US" sz="3200" dirty="0">
                <a:latin typeface="Century Schoolbook" panose="02040604050505020304" pitchFamily="18" charset="0"/>
              </a:rPr>
              <a:t>x 30 years = </a:t>
            </a:r>
            <a:r>
              <a:rPr lang="en-US" sz="3200" dirty="0" smtClean="0">
                <a:latin typeface="Century Schoolbook" panose="02040604050505020304" pitchFamily="18" charset="0"/>
              </a:rPr>
              <a:t>$______</a:t>
            </a:r>
          </a:p>
          <a:p>
            <a:endParaRPr lang="en-US" sz="3200" dirty="0">
              <a:latin typeface="Century Schoolbook" panose="02040604050505020304" pitchFamily="18" charset="0"/>
            </a:endParaRPr>
          </a:p>
          <a:p>
            <a:r>
              <a:rPr lang="en-US" sz="3200" dirty="0">
                <a:latin typeface="Century Schoolbook" panose="02040604050505020304" pitchFamily="18" charset="0"/>
              </a:rPr>
              <a:t>Does this number surprise you? </a:t>
            </a:r>
            <a:endParaRPr lang="en-US" sz="3200" dirty="0" smtClean="0">
              <a:latin typeface="Century Schoolbook" panose="02040604050505020304" pitchFamily="18" charset="0"/>
            </a:endParaRPr>
          </a:p>
          <a:p>
            <a:endParaRPr lang="en-US" sz="3200" dirty="0">
              <a:latin typeface="Century Schoolbook" panose="02040604050505020304" pitchFamily="18" charset="0"/>
            </a:endParaRPr>
          </a:p>
          <a:p>
            <a:r>
              <a:rPr lang="en-US" sz="3200" dirty="0" smtClean="0">
                <a:latin typeface="Century Schoolbook" panose="02040604050505020304" pitchFamily="18" charset="0"/>
              </a:rPr>
              <a:t>Why/Why Not? </a:t>
            </a:r>
            <a:endParaRPr lang="en-US" sz="3200" dirty="0"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Do you assume most </a:t>
            </a:r>
            <a:r>
              <a:rPr lang="en-US" sz="3600" dirty="0" smtClean="0">
                <a:latin typeface="Century Schoolbook" panose="02040604050505020304" pitchFamily="18" charset="0"/>
              </a:rPr>
              <a:t>foremen </a:t>
            </a:r>
            <a:r>
              <a:rPr lang="en-US" sz="3600" dirty="0">
                <a:latin typeface="Century Schoolbook" panose="02040604050505020304" pitchFamily="18" charset="0"/>
              </a:rPr>
              <a:t>have received professional management or leadership training? 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6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1347</Words>
  <Application>Microsoft Office PowerPoint</Application>
  <PresentationFormat>Custom</PresentationFormat>
  <Paragraphs>271</Paragraphs>
  <Slides>68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Athena Cline</dc:creator>
  <cp:lastModifiedBy>Breslin</cp:lastModifiedBy>
  <cp:revision>34</cp:revision>
  <dcterms:created xsi:type="dcterms:W3CDTF">2013-10-23T00:47:49Z</dcterms:created>
  <dcterms:modified xsi:type="dcterms:W3CDTF">2014-12-02T22:19:03Z</dcterms:modified>
</cp:coreProperties>
</file>